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81" r:id="rId2"/>
    <p:sldId id="335" r:id="rId3"/>
    <p:sldId id="322" r:id="rId4"/>
    <p:sldId id="337" r:id="rId5"/>
    <p:sldId id="307" r:id="rId6"/>
    <p:sldId id="320" r:id="rId7"/>
    <p:sldId id="328" r:id="rId8"/>
    <p:sldId id="338" r:id="rId9"/>
    <p:sldId id="325" r:id="rId10"/>
    <p:sldId id="329" r:id="rId11"/>
    <p:sldId id="330" r:id="rId12"/>
    <p:sldId id="332" r:id="rId13"/>
    <p:sldId id="334" r:id="rId14"/>
    <p:sldId id="333" r:id="rId15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8467" autoAdjust="0"/>
  </p:normalViewPr>
  <p:slideViewPr>
    <p:cSldViewPr snapToGrid="0" snapToObjects="1">
      <p:cViewPr varScale="1">
        <p:scale>
          <a:sx n="118" d="100"/>
          <a:sy n="118" d="100"/>
        </p:scale>
        <p:origin x="11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31117-0014-49ED-9F63-65256FDDC15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94808-8525-4DA7-AF88-8C3777EF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76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C2A0CE-F278-6042-A0EC-E9AB3931ED4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1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5CD505-5796-0B4A-A0A0-1B99FF3A4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9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CD505-5796-0B4A-A0A0-1B99FF3A46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08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CD505-5796-0B4A-A0A0-1B99FF3A461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27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CD505-5796-0B4A-A0A0-1B99FF3A461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66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CD505-5796-0B4A-A0A0-1B99FF3A46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48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CD505-5796-0B4A-A0A0-1B99FF3A461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36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CD505-5796-0B4A-A0A0-1B99FF3A46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64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CD505-5796-0B4A-A0A0-1B99FF3A46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08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CD505-5796-0B4A-A0A0-1B99FF3A46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39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CD505-5796-0B4A-A0A0-1B99FF3A46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99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CD505-5796-0B4A-A0A0-1B99FF3A46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18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CD505-5796-0B4A-A0A0-1B99FF3A46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59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CD505-5796-0B4A-A0A0-1B99FF3A46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42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CD505-5796-0B4A-A0A0-1B99FF3A46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4"/>
            <a:ext cx="7772400" cy="95759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61640"/>
            <a:ext cx="7772400" cy="33751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vcu_powerpoint_template_4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9144000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95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foates@vc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81548" y="660404"/>
            <a:ext cx="8197136" cy="3208211"/>
          </a:xfrm>
        </p:spPr>
        <p:txBody>
          <a:bodyPr/>
          <a:lstStyle/>
          <a:p>
            <a:r>
              <a:rPr lang="en-US" i="1" dirty="0" smtClean="0"/>
              <a:t>Assessing Learning Outcomes in Degree and Certificate Programs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Proposed </a:t>
            </a:r>
            <a:r>
              <a:rPr lang="en-US" sz="3600" dirty="0"/>
              <a:t>Revised Policy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Highlights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3949775"/>
            <a:ext cx="7772400" cy="1487039"/>
          </a:xfrm>
        </p:spPr>
        <p:txBody>
          <a:bodyPr/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Faculty Senate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October 1, 2019 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5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191" y="568118"/>
            <a:ext cx="7772400" cy="1233629"/>
          </a:xfrm>
        </p:spPr>
        <p:txBody>
          <a:bodyPr/>
          <a:lstStyle/>
          <a:p>
            <a:r>
              <a:rPr lang="en-US" sz="3600" dirty="0" smtClean="0"/>
              <a:t>Faculty &amp; Chair: </a:t>
            </a:r>
            <a:br>
              <a:rPr lang="en-US" sz="3600" dirty="0" smtClean="0"/>
            </a:br>
            <a:r>
              <a:rPr lang="en-US" sz="3600" dirty="0" smtClean="0"/>
              <a:t>Administering Plans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599229" y="1942424"/>
            <a:ext cx="7772400" cy="3695474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“Programs” administer a schedule of meetings, tasks and responsibilities for assessing all programs. 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“Programs” develop a process for using outcomes assessment data to promote and inform improving and deepening student learning. The process is documented in Taskstream AMS.   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99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191" y="654992"/>
            <a:ext cx="7772400" cy="1785211"/>
          </a:xfrm>
        </p:spPr>
        <p:txBody>
          <a:bodyPr/>
          <a:lstStyle/>
          <a:p>
            <a:r>
              <a:rPr lang="en-US" sz="3600" dirty="0" smtClean="0"/>
              <a:t>Faculty &amp; Chair: </a:t>
            </a:r>
            <a:br>
              <a:rPr lang="en-US" sz="3600" dirty="0" smtClean="0"/>
            </a:br>
            <a:r>
              <a:rPr lang="en-US" sz="3600" dirty="0" smtClean="0"/>
              <a:t>Use Assessment Findings to Inform Course and Curriculum Proposals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685800" y="2440203"/>
            <a:ext cx="7772400" cy="3024554"/>
          </a:xfrm>
        </p:spPr>
        <p:txBody>
          <a:bodyPr/>
          <a:lstStyle/>
          <a:p>
            <a:pPr algn="l"/>
            <a:endParaRPr lang="en-US" sz="2800" b="1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New courses, course modifications, and changes to curriculum include a curriculum map </a:t>
            </a:r>
            <a:r>
              <a:rPr lang="en-US" sz="2800" u="sng" dirty="0" smtClean="0">
                <a:solidFill>
                  <a:schemeClr val="tx1"/>
                </a:solidFill>
              </a:rPr>
              <a:t>and</a:t>
            </a:r>
            <a:r>
              <a:rPr lang="en-US" sz="2800" dirty="0" smtClean="0">
                <a:solidFill>
                  <a:schemeClr val="tx1"/>
                </a:solidFill>
              </a:rPr>
              <a:t> a rationale for change that is informed by assessment information.  </a:t>
            </a:r>
            <a:r>
              <a:rPr lang="en-US" sz="2800" dirty="0" smtClean="0"/>
              <a:t> </a:t>
            </a:r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9021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1080"/>
            <a:ext cx="7772400" cy="881632"/>
          </a:xfrm>
        </p:spPr>
        <p:txBody>
          <a:bodyPr/>
          <a:lstStyle/>
          <a:p>
            <a:r>
              <a:rPr lang="en-US" sz="3600" dirty="0" smtClean="0"/>
              <a:t>Assessment Council 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685800" y="1536625"/>
            <a:ext cx="7772400" cy="3836151"/>
          </a:xfrm>
        </p:spPr>
        <p:txBody>
          <a:bodyPr/>
          <a:lstStyle/>
          <a:p>
            <a:pPr algn="l"/>
            <a:endParaRPr lang="en-US" sz="2400" dirty="0" smtClean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Council members ensure annual compliance and integrity of learning outcomes assessment reporting.  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Council members collaborate with the Office of the Provost to plan and administer assessment quality reviews and assessment improvement plans.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064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191" y="654993"/>
            <a:ext cx="7772400" cy="638153"/>
          </a:xfrm>
        </p:spPr>
        <p:txBody>
          <a:bodyPr/>
          <a:lstStyle/>
          <a:p>
            <a:r>
              <a:rPr lang="en-US" sz="3600" dirty="0" smtClean="0"/>
              <a:t>Office of the Provost 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685800" y="1536625"/>
            <a:ext cx="7772400" cy="4193254"/>
          </a:xfrm>
        </p:spPr>
        <p:txBody>
          <a:bodyPr/>
          <a:lstStyle/>
          <a:p>
            <a:pPr algn="l"/>
            <a:endParaRPr lang="en-US" sz="2400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Office of the Provost ensures that annually the Assessment </a:t>
            </a:r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ouncil members receive the status of assessment plan compliance and integrity for their respective unit. </a:t>
            </a:r>
            <a:endParaRPr lang="en-US" sz="2000" dirty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The Office of the Provost coordinates with the Assessment Council to provide support and guidance for programs to develop useful assessment plans and practices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lvl="1" algn="l"/>
            <a:r>
              <a:rPr lang="en-US" sz="2000" dirty="0" smtClean="0"/>
              <a:t> </a:t>
            </a:r>
            <a:endParaRPr lang="en-US" sz="1600" dirty="0" smtClean="0"/>
          </a:p>
          <a:p>
            <a:pPr lvl="1"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88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660404"/>
            <a:ext cx="7772400" cy="1249556"/>
          </a:xfrm>
        </p:spPr>
        <p:txBody>
          <a:bodyPr/>
          <a:lstStyle/>
          <a:p>
            <a:r>
              <a:rPr lang="en-US" dirty="0" smtClean="0"/>
              <a:t>Comments and Suggestions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14012" y="2061640"/>
            <a:ext cx="7944188" cy="3375175"/>
          </a:xfrm>
        </p:spPr>
        <p:txBody>
          <a:bodyPr/>
          <a:lstStyle/>
          <a:p>
            <a:r>
              <a:rPr lang="en-US" dirty="0" smtClean="0"/>
              <a:t>Scott Oates, Ph.D.</a:t>
            </a:r>
          </a:p>
          <a:p>
            <a:r>
              <a:rPr lang="en-US" sz="2800" dirty="0" smtClean="0"/>
              <a:t>Director, Academic Program Integrity and Assessment</a:t>
            </a:r>
          </a:p>
          <a:p>
            <a:r>
              <a:rPr lang="en-US" sz="2800" dirty="0" smtClean="0">
                <a:hlinkClick r:id="rId2"/>
              </a:rPr>
              <a:t>sfoates@vcu.edu</a:t>
            </a:r>
            <a:endParaRPr lang="en-US" sz="2800" dirty="0" smtClean="0"/>
          </a:p>
          <a:p>
            <a:r>
              <a:rPr lang="en-US" sz="2800" dirty="0" smtClean="0"/>
              <a:t>828-9124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852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316" y="654992"/>
            <a:ext cx="8090275" cy="1227915"/>
          </a:xfrm>
        </p:spPr>
        <p:txBody>
          <a:bodyPr/>
          <a:lstStyle/>
          <a:p>
            <a:r>
              <a:rPr lang="en-US" sz="3600" dirty="0" smtClean="0"/>
              <a:t>Schedule for Vetting and Approval of Revised Policy 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685800" y="1991120"/>
            <a:ext cx="7772400" cy="3738758"/>
          </a:xfrm>
        </p:spPr>
        <p:txBody>
          <a:bodyPr/>
          <a:lstStyle/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Associates Forum – August 9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Assessment Council – September 6 </a:t>
            </a:r>
          </a:p>
          <a:p>
            <a:pPr lvl="1" algn="l"/>
            <a:r>
              <a:rPr lang="en-US" sz="2000" dirty="0" smtClean="0">
                <a:solidFill>
                  <a:srgbClr val="FF0000"/>
                </a:solidFill>
              </a:rPr>
              <a:t>Faculty Senate – October 1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Submit draft to the Integrity and Compliance Office (ICO) – October   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Submit draft to the Office of University Council – October 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Conduct 10-day Public Comment Period – October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UCAAUP &amp; UC – November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President’s Cabinet – December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Implementation – Spring 2020   </a:t>
            </a:r>
          </a:p>
          <a:p>
            <a:pPr lvl="1" algn="l"/>
            <a:r>
              <a:rPr lang="en-US" sz="2000" dirty="0" smtClean="0"/>
              <a:t>  </a:t>
            </a:r>
            <a:endParaRPr lang="en-US" sz="1600" dirty="0" smtClean="0"/>
          </a:p>
          <a:p>
            <a:pPr lvl="1"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8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Purpose of the Revised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82518"/>
            <a:ext cx="7772400" cy="3863206"/>
          </a:xfrm>
        </p:spPr>
        <p:txBody>
          <a:bodyPr/>
          <a:lstStyle/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Outline </a:t>
            </a:r>
            <a:r>
              <a:rPr lang="en-US" sz="2400" dirty="0">
                <a:solidFill>
                  <a:schemeClr val="tx1"/>
                </a:solidFill>
              </a:rPr>
              <a:t>VCU’s expectations and standards for learning outcomes assessment in </a:t>
            </a:r>
            <a:r>
              <a:rPr lang="en-US" sz="2400" u="sng" dirty="0">
                <a:solidFill>
                  <a:schemeClr val="tx1"/>
                </a:solidFill>
              </a:rPr>
              <a:t>degree and certificate programs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Ensure that VCU </a:t>
            </a:r>
            <a:r>
              <a:rPr lang="en-US" sz="2400" dirty="0">
                <a:solidFill>
                  <a:schemeClr val="tx1"/>
                </a:solidFill>
              </a:rPr>
              <a:t>meets the requirements set forth by the Southern Association of Colleges and Schools Commission on Colleges (SACSCOC), core requirement </a:t>
            </a:r>
            <a:r>
              <a:rPr lang="en-US" sz="2400" i="1" dirty="0">
                <a:solidFill>
                  <a:schemeClr val="tx1"/>
                </a:solidFill>
              </a:rPr>
              <a:t>8.2a, Student Achievement: (a) student learning outcomes in education programs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8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81548" y="660405"/>
            <a:ext cx="8197136" cy="735543"/>
          </a:xfrm>
        </p:spPr>
        <p:txBody>
          <a:bodyPr/>
          <a:lstStyle/>
          <a:p>
            <a:r>
              <a:rPr lang="en-US" sz="4000" i="1" dirty="0" smtClean="0"/>
              <a:t>Question</a:t>
            </a:r>
            <a:br>
              <a:rPr lang="en-US" sz="4000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5993" y="1850443"/>
            <a:ext cx="80077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support and resources for faculty and chairs/designees do you suggest I provide for the implementation of the following . . . ?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18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387" y="660404"/>
            <a:ext cx="8251243" cy="881632"/>
          </a:xfrm>
        </p:spPr>
        <p:txBody>
          <a:bodyPr/>
          <a:lstStyle/>
          <a:p>
            <a:r>
              <a:rPr lang="en-US" sz="3600" dirty="0"/>
              <a:t>Why do we assess student learning outcomes?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07350"/>
            <a:ext cx="7772400" cy="3429465"/>
          </a:xfrm>
        </p:spPr>
        <p:txBody>
          <a:bodyPr/>
          <a:lstStyle/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To better understand our students’ learning.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To deepen and improve our students’ learning.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To document and give an account of our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students’ </a:t>
            </a:r>
            <a:r>
              <a:rPr lang="en-US" sz="2800" dirty="0" smtClean="0">
                <a:solidFill>
                  <a:schemeClr val="tx1"/>
                </a:solidFill>
              </a:rPr>
              <a:t>learning and our assessment work. 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algn="l"/>
            <a:r>
              <a:rPr 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62427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5"/>
            <a:ext cx="7772400" cy="567814"/>
          </a:xfrm>
        </p:spPr>
        <p:txBody>
          <a:bodyPr/>
          <a:lstStyle/>
          <a:p>
            <a:r>
              <a:rPr lang="en-US" smtClean="0"/>
              <a:t>Responsible Agents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18002"/>
            <a:ext cx="7772400" cy="3818814"/>
          </a:xfrm>
        </p:spPr>
        <p:txBody>
          <a:bodyPr/>
          <a:lstStyle/>
          <a:p>
            <a:pPr algn="l"/>
            <a:endParaRPr lang="en-US" sz="28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Faculty members—including adjunct—in the context of their academic departments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Department chairs or designees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VCU Assessment Council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Office of the Provost </a:t>
            </a:r>
          </a:p>
        </p:txBody>
      </p:sp>
    </p:spTree>
    <p:extLst>
      <p:ext uri="{BB962C8B-B14F-4D97-AF65-F5344CB8AC3E}">
        <p14:creationId xmlns:p14="http://schemas.microsoft.com/office/powerpoint/2010/main" val="4720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191" y="432853"/>
            <a:ext cx="7772400" cy="735848"/>
          </a:xfrm>
        </p:spPr>
        <p:txBody>
          <a:bodyPr/>
          <a:lstStyle/>
          <a:p>
            <a:r>
              <a:rPr lang="en-US" sz="3600" dirty="0" smtClean="0"/>
              <a:t>Faculty &amp; </a:t>
            </a:r>
            <a:r>
              <a:rPr lang="en-US" sz="3600" dirty="0" smtClean="0"/>
              <a:t>Chair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685800" y="1168702"/>
            <a:ext cx="7772400" cy="4312288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Assessment is a distributed responsibility which is an aspect of a department's commitment to student learning.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Chairs delegate responsibilities among faculty and coordinate with assessment council representative.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The r</a:t>
            </a:r>
            <a:r>
              <a:rPr lang="en-US" sz="2400" dirty="0" smtClean="0">
                <a:solidFill>
                  <a:schemeClr val="tx1"/>
                </a:solidFill>
              </a:rPr>
              <a:t>ole of faculty is embedded in their responsibility for the curriculum, i.e. faculty design and deliver the curriculum; assessment </a:t>
            </a:r>
            <a:r>
              <a:rPr lang="en-US" sz="2400" dirty="0" smtClean="0">
                <a:solidFill>
                  <a:schemeClr val="tx1"/>
                </a:solidFill>
              </a:rPr>
              <a:t>is a practice of </a:t>
            </a:r>
            <a:r>
              <a:rPr lang="en-US" sz="2400" dirty="0" smtClean="0">
                <a:solidFill>
                  <a:schemeClr val="tx1"/>
                </a:solidFill>
              </a:rPr>
              <a:t>querying the curriculum in terms of students’ learning.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2000" dirty="0"/>
          </a:p>
          <a:p>
            <a:pPr algn="l"/>
            <a:endParaRPr lang="en-US" sz="2000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238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191" y="432853"/>
            <a:ext cx="7772400" cy="1525804"/>
          </a:xfrm>
        </p:spPr>
        <p:txBody>
          <a:bodyPr/>
          <a:lstStyle/>
          <a:p>
            <a:r>
              <a:rPr lang="en-US" sz="3600" dirty="0" smtClean="0"/>
              <a:t>Faculty &amp; Chair: </a:t>
            </a:r>
            <a:br>
              <a:rPr lang="en-US" sz="3600" dirty="0" smtClean="0"/>
            </a:br>
            <a:r>
              <a:rPr lang="en-US" sz="3600" dirty="0" smtClean="0"/>
              <a:t>Maintain </a:t>
            </a:r>
            <a:r>
              <a:rPr lang="en-US" sz="3600" dirty="0"/>
              <a:t>a Student Learning Outcomes Assessment Plan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685800" y="2331991"/>
            <a:ext cx="7772400" cy="4187843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Degree programs with concentrations (tracks) will develop and assess learning outcomes specific to the concentration. 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Programs may set a two- or three-year cycle for assessing student learning outcomes.  The plan must be documented in the assessment management system.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75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422" y="465316"/>
            <a:ext cx="8207958" cy="1991120"/>
          </a:xfrm>
        </p:spPr>
        <p:txBody>
          <a:bodyPr/>
          <a:lstStyle/>
          <a:p>
            <a:r>
              <a:rPr lang="en-US" sz="3600" dirty="0" smtClean="0"/>
              <a:t>Faculty &amp; Chair: </a:t>
            </a:r>
            <a:br>
              <a:rPr lang="en-US" sz="3600" dirty="0" smtClean="0"/>
            </a:br>
            <a:r>
              <a:rPr lang="en-US" sz="3600" dirty="0" smtClean="0"/>
              <a:t>Maintain a Student Learning Outcomes Assessment Plan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685800" y="2570058"/>
            <a:ext cx="7772400" cy="3219337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A </a:t>
            </a:r>
            <a:r>
              <a:rPr lang="en-US" sz="2800" dirty="0">
                <a:solidFill>
                  <a:schemeClr val="tx1"/>
                </a:solidFill>
              </a:rPr>
              <a:t>curriculum map </a:t>
            </a:r>
            <a:r>
              <a:rPr lang="en-US" sz="2800" dirty="0" smtClean="0">
                <a:solidFill>
                  <a:schemeClr val="tx1"/>
                </a:solidFill>
              </a:rPr>
              <a:t>indicating which </a:t>
            </a:r>
            <a:r>
              <a:rPr lang="en-US" sz="2800" dirty="0">
                <a:solidFill>
                  <a:schemeClr val="tx1"/>
                </a:solidFill>
              </a:rPr>
              <a:t>courses </a:t>
            </a:r>
            <a:r>
              <a:rPr lang="en-US" sz="2800" dirty="0" smtClean="0">
                <a:solidFill>
                  <a:schemeClr val="tx1"/>
                </a:solidFill>
              </a:rPr>
              <a:t>give students </a:t>
            </a:r>
            <a:r>
              <a:rPr lang="en-US" sz="2800" dirty="0">
                <a:solidFill>
                  <a:schemeClr val="tx1"/>
                </a:solidFill>
              </a:rPr>
              <a:t>opportunities to </a:t>
            </a:r>
            <a:r>
              <a:rPr lang="en-US" sz="2800" dirty="0" smtClean="0">
                <a:solidFill>
                  <a:schemeClr val="tx1"/>
                </a:solidFill>
              </a:rPr>
              <a:t>learn, practice, and demonstrate the expected  </a:t>
            </a:r>
            <a:r>
              <a:rPr lang="en-US" sz="2800" dirty="0">
                <a:solidFill>
                  <a:schemeClr val="tx1"/>
                </a:solidFill>
              </a:rPr>
              <a:t>learning outcomes.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An </a:t>
            </a:r>
            <a:r>
              <a:rPr lang="en-US" sz="2800" dirty="0">
                <a:solidFill>
                  <a:schemeClr val="tx1"/>
                </a:solidFill>
              </a:rPr>
              <a:t>operational plan that includes roles, responsibilities and a schedule of activities and deliverables for each year’s assessment plan.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23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9576</TotalTime>
  <Words>591</Words>
  <Application>Microsoft Office PowerPoint</Application>
  <PresentationFormat>On-screen Show (4:3)</PresentationFormat>
  <Paragraphs>90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1_Office Theme</vt:lpstr>
      <vt:lpstr>Assessing Learning Outcomes in Degree and Certificate Programs  Proposed Revised Policy  Highlights   </vt:lpstr>
      <vt:lpstr>Schedule for Vetting and Approval of Revised Policy </vt:lpstr>
      <vt:lpstr>Purpose of the Revised Policy</vt:lpstr>
      <vt:lpstr>Question    </vt:lpstr>
      <vt:lpstr>Why do we assess student learning outcomes?  </vt:lpstr>
      <vt:lpstr>Responsible Agents </vt:lpstr>
      <vt:lpstr>Faculty &amp; Chair  </vt:lpstr>
      <vt:lpstr>Faculty &amp; Chair:  Maintain a Student Learning Outcomes Assessment Plan </vt:lpstr>
      <vt:lpstr>Faculty &amp; Chair:  Maintain a Student Learning Outcomes Assessment Plan  </vt:lpstr>
      <vt:lpstr>Faculty &amp; Chair:  Administering Plans</vt:lpstr>
      <vt:lpstr>Faculty &amp; Chair:  Use Assessment Findings to Inform Course and Curriculum Proposals</vt:lpstr>
      <vt:lpstr>Assessment Council </vt:lpstr>
      <vt:lpstr>Office of the Provost </vt:lpstr>
      <vt:lpstr>Comments and Suggestions</vt:lpstr>
    </vt:vector>
  </TitlesOfParts>
  <Company>Virginia Commonwealth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Approvals</dc:title>
  <dc:creator>Juanita Sharpe</dc:creator>
  <cp:lastModifiedBy>Scott Oates</cp:lastModifiedBy>
  <cp:revision>263</cp:revision>
  <cp:lastPrinted>2019-10-01T19:15:17Z</cp:lastPrinted>
  <dcterms:created xsi:type="dcterms:W3CDTF">2016-08-11T13:03:52Z</dcterms:created>
  <dcterms:modified xsi:type="dcterms:W3CDTF">2019-10-01T19:17:40Z</dcterms:modified>
</cp:coreProperties>
</file>